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  <p:sldMasterId id="2147483707" r:id="rId2"/>
    <p:sldMasterId id="2147483714" r:id="rId3"/>
  </p:sldMasterIdLst>
  <p:notesMasterIdLst>
    <p:notesMasterId r:id="rId21"/>
  </p:notesMasterIdLst>
  <p:handoutMasterIdLst>
    <p:handoutMasterId r:id="rId22"/>
  </p:handoutMasterIdLst>
  <p:sldIdLst>
    <p:sldId id="266" r:id="rId4"/>
    <p:sldId id="263" r:id="rId5"/>
    <p:sldId id="267" r:id="rId6"/>
    <p:sldId id="275" r:id="rId7"/>
    <p:sldId id="268" r:id="rId8"/>
    <p:sldId id="278" r:id="rId9"/>
    <p:sldId id="289" r:id="rId10"/>
    <p:sldId id="279" r:id="rId11"/>
    <p:sldId id="290" r:id="rId12"/>
    <p:sldId id="291" r:id="rId13"/>
    <p:sldId id="269" r:id="rId14"/>
    <p:sldId id="270" r:id="rId15"/>
    <p:sldId id="271" r:id="rId16"/>
    <p:sldId id="276" r:id="rId17"/>
    <p:sldId id="272" r:id="rId18"/>
    <p:sldId id="277" r:id="rId19"/>
    <p:sldId id="264" r:id="rId20"/>
  </p:sldIdLst>
  <p:sldSz cx="12192000" cy="6858000"/>
  <p:notesSz cx="6934200" cy="9220200"/>
  <p:embeddedFontLst>
    <p:embeddedFont>
      <p:font typeface="Anton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Open Sans ExtraBold" panose="020B0604020202020204" charset="0"/>
      <p:bold r:id="rId32"/>
      <p:boldItalic r:id="rId33"/>
    </p:embeddedFont>
    <p:embeddedFont>
      <p:font typeface="Open Sans Light" panose="020B0604020202020204" charset="0"/>
      <p:regular r:id="rId34"/>
      <p:italic r:id="rId35"/>
    </p:embeddedFont>
    <p:embeddedFont>
      <p:font typeface="Open Sans SemiBold" panose="020B0604020202020204" charset="0"/>
      <p:bold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0"/>
    <a:srgbClr val="006DB6"/>
    <a:srgbClr val="FF0000"/>
    <a:srgbClr val="00A5B5"/>
    <a:srgbClr val="1D9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81871" autoAdjust="0"/>
  </p:normalViewPr>
  <p:slideViewPr>
    <p:cSldViewPr snapToGrid="0">
      <p:cViewPr varScale="1">
        <p:scale>
          <a:sx n="94" d="100"/>
          <a:sy n="94" d="100"/>
        </p:scale>
        <p:origin x="106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067622E-C625-448C-AD62-7305E232F77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DA706F8-450E-4A78-A9E7-0F444C67E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76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25F96-E2CD-4627-8623-B34C4A32B6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437063"/>
            <a:ext cx="5546725" cy="3630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85F19-2685-412E-8224-47303760F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ZOOM</a:t>
            </a:r>
          </a:p>
          <a:p>
            <a:r>
              <a:rPr lang="en-US" dirty="0"/>
              <a:t>Info will be posted on the Garrett College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26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6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2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72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00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71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9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2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7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55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F19-2685-412E-8224-47303760F3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5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8" y="247650"/>
            <a:ext cx="9689592" cy="3081338"/>
          </a:xfrm>
        </p:spPr>
        <p:txBody>
          <a:bodyPr anchor="b"/>
          <a:lstStyle>
            <a:lvl1pPr algn="l">
              <a:defRPr sz="6000" spc="0">
                <a:effectLst/>
                <a:latin typeface="Anton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8" y="4031566"/>
            <a:ext cx="968959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"/>
          <p:cNvSpPr/>
          <p:nvPr userDrawn="1"/>
        </p:nvSpPr>
        <p:spPr>
          <a:xfrm>
            <a:off x="841248" y="3512672"/>
            <a:ext cx="3215601" cy="298831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15266" r="31179" b="39277"/>
          <a:stretch/>
        </p:blipFill>
        <p:spPr>
          <a:xfrm>
            <a:off x="6492240" y="2651760"/>
            <a:ext cx="5760720" cy="4206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162" y="4816128"/>
            <a:ext cx="2994838" cy="17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7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49808" y="2057399"/>
            <a:ext cx="10689716" cy="3905251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49807" y="637322"/>
            <a:ext cx="10689717" cy="99377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endParaRPr lang="en-US" dirty="0"/>
          </a:p>
        </p:txBody>
      </p:sp>
      <p:sp>
        <p:nvSpPr>
          <p:cNvPr id="9" name="Rectangle 1"/>
          <p:cNvSpPr/>
          <p:nvPr userDrawn="1"/>
        </p:nvSpPr>
        <p:spPr>
          <a:xfrm>
            <a:off x="841249" y="1660772"/>
            <a:ext cx="2168652" cy="201536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15266" r="31179" b="39277"/>
          <a:stretch/>
        </p:blipFill>
        <p:spPr>
          <a:xfrm>
            <a:off x="8861232" y="4381500"/>
            <a:ext cx="3391728" cy="2476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32" y="6242500"/>
            <a:ext cx="2721168" cy="4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2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49807" y="637322"/>
            <a:ext cx="10689717" cy="99377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endParaRPr lang="en-US" dirty="0"/>
          </a:p>
        </p:txBody>
      </p:sp>
      <p:sp>
        <p:nvSpPr>
          <p:cNvPr id="9" name="Rectangle 1"/>
          <p:cNvSpPr/>
          <p:nvPr userDrawn="1"/>
        </p:nvSpPr>
        <p:spPr>
          <a:xfrm>
            <a:off x="841249" y="1660772"/>
            <a:ext cx="2168652" cy="201536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15266" r="31179" b="39277"/>
          <a:stretch/>
        </p:blipFill>
        <p:spPr>
          <a:xfrm>
            <a:off x="8861232" y="4381500"/>
            <a:ext cx="3391728" cy="2476500"/>
          </a:xfrm>
          <a:prstGeom prst="rect">
            <a:avLst/>
          </a:prstGeom>
        </p:spPr>
      </p:pic>
      <p:sp>
        <p:nvSpPr>
          <p:cNvPr id="11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49806" y="2057400"/>
            <a:ext cx="10689717" cy="3905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32" y="6242500"/>
            <a:ext cx="2721168" cy="4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9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15266" r="31179" b="39277"/>
          <a:stretch/>
        </p:blipFill>
        <p:spPr>
          <a:xfrm>
            <a:off x="8861232" y="4381500"/>
            <a:ext cx="3391728" cy="247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32" y="6242500"/>
            <a:ext cx="2721168" cy="4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8" y="247650"/>
            <a:ext cx="9689592" cy="3081338"/>
          </a:xfrm>
        </p:spPr>
        <p:txBody>
          <a:bodyPr anchor="b"/>
          <a:lstStyle>
            <a:lvl1pPr algn="l">
              <a:defRPr sz="6000" spc="0">
                <a:effectLst/>
                <a:latin typeface="Anton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8" y="4031566"/>
            <a:ext cx="968959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"/>
          <p:cNvSpPr/>
          <p:nvPr userDrawn="1"/>
        </p:nvSpPr>
        <p:spPr>
          <a:xfrm>
            <a:off x="841248" y="3512672"/>
            <a:ext cx="3215601" cy="298831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162" y="4816128"/>
            <a:ext cx="2994837" cy="17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5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49808" y="246888"/>
            <a:ext cx="10689717" cy="3081338"/>
          </a:xfrm>
        </p:spPr>
        <p:txBody>
          <a:bodyPr anchor="b"/>
          <a:lstStyle>
            <a:lvl1pPr algn="l">
              <a:defRPr sz="6000" spc="0">
                <a:effectLst/>
                <a:latin typeface="Anton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1"/>
          <p:cNvSpPr/>
          <p:nvPr userDrawn="1"/>
        </p:nvSpPr>
        <p:spPr>
          <a:xfrm>
            <a:off x="841248" y="3512672"/>
            <a:ext cx="3215601" cy="298831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DB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162" y="4816128"/>
            <a:ext cx="2994837" cy="17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2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49808" y="2807979"/>
            <a:ext cx="10689716" cy="3154672"/>
          </a:xfrm>
        </p:spPr>
        <p:txBody>
          <a:bodyPr/>
          <a:lstStyle>
            <a:lvl1pPr>
              <a:defRPr b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/>
            </a:lvl2pPr>
            <a:lvl3pPr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49807" y="637322"/>
            <a:ext cx="10689717" cy="99377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endParaRPr lang="en-US" dirty="0"/>
          </a:p>
        </p:txBody>
      </p:sp>
      <p:sp>
        <p:nvSpPr>
          <p:cNvPr id="9" name="Rectangle 1"/>
          <p:cNvSpPr/>
          <p:nvPr userDrawn="1"/>
        </p:nvSpPr>
        <p:spPr>
          <a:xfrm>
            <a:off x="841249" y="1660772"/>
            <a:ext cx="2168652" cy="201536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807" y="1891983"/>
            <a:ext cx="10689717" cy="915996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15" y="6199126"/>
            <a:ext cx="2957383" cy="4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2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49808" y="2057399"/>
            <a:ext cx="10689716" cy="3905251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49807" y="637322"/>
            <a:ext cx="10689717" cy="99377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endParaRPr lang="en-US" dirty="0"/>
          </a:p>
        </p:txBody>
      </p:sp>
      <p:sp>
        <p:nvSpPr>
          <p:cNvPr id="9" name="Rectangle 1"/>
          <p:cNvSpPr/>
          <p:nvPr userDrawn="1"/>
        </p:nvSpPr>
        <p:spPr>
          <a:xfrm>
            <a:off x="841249" y="1660772"/>
            <a:ext cx="2168652" cy="201536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15" y="6199126"/>
            <a:ext cx="2957383" cy="4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65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49807" y="637322"/>
            <a:ext cx="10689717" cy="99377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endParaRPr lang="en-US" dirty="0"/>
          </a:p>
        </p:txBody>
      </p:sp>
      <p:sp>
        <p:nvSpPr>
          <p:cNvPr id="9" name="Rectangle 1"/>
          <p:cNvSpPr/>
          <p:nvPr userDrawn="1"/>
        </p:nvSpPr>
        <p:spPr>
          <a:xfrm>
            <a:off x="841249" y="1660772"/>
            <a:ext cx="2168652" cy="201536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49806" y="2057400"/>
            <a:ext cx="10689717" cy="3905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15" y="6199126"/>
            <a:ext cx="2957383" cy="4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9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49808" y="2057399"/>
            <a:ext cx="10689716" cy="3905251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49807" y="637322"/>
            <a:ext cx="10689717" cy="99377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endParaRPr lang="en-US" dirty="0"/>
          </a:p>
        </p:txBody>
      </p:sp>
      <p:sp>
        <p:nvSpPr>
          <p:cNvPr id="9" name="Rectangle 1"/>
          <p:cNvSpPr/>
          <p:nvPr userDrawn="1"/>
        </p:nvSpPr>
        <p:spPr>
          <a:xfrm>
            <a:off x="841249" y="1660772"/>
            <a:ext cx="2168652" cy="201536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15" y="6199126"/>
            <a:ext cx="2957383" cy="4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61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15" y="6199126"/>
            <a:ext cx="2957383" cy="4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49808" y="246888"/>
            <a:ext cx="10689717" cy="3081338"/>
          </a:xfrm>
        </p:spPr>
        <p:txBody>
          <a:bodyPr anchor="b"/>
          <a:lstStyle>
            <a:lvl1pPr algn="l">
              <a:defRPr sz="6000" spc="0">
                <a:effectLst/>
                <a:latin typeface="Anton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1"/>
          <p:cNvSpPr/>
          <p:nvPr userDrawn="1"/>
        </p:nvSpPr>
        <p:spPr>
          <a:xfrm>
            <a:off x="841248" y="3512672"/>
            <a:ext cx="3215601" cy="298831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15266" r="31179" b="39277"/>
          <a:stretch/>
        </p:blipFill>
        <p:spPr>
          <a:xfrm>
            <a:off x="6892290" y="2861310"/>
            <a:ext cx="5760720" cy="4206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162" y="4816128"/>
            <a:ext cx="2994838" cy="17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49808" y="2807979"/>
            <a:ext cx="10689716" cy="3154672"/>
          </a:xfrm>
        </p:spPr>
        <p:txBody>
          <a:bodyPr/>
          <a:lstStyle>
            <a:lvl1pPr>
              <a:defRPr b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/>
            </a:lvl2pPr>
            <a:lvl3pPr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49807" y="637322"/>
            <a:ext cx="10689717" cy="99377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endParaRPr lang="en-US" dirty="0"/>
          </a:p>
        </p:txBody>
      </p:sp>
      <p:sp>
        <p:nvSpPr>
          <p:cNvPr id="9" name="Rectangle 1"/>
          <p:cNvSpPr/>
          <p:nvPr userDrawn="1"/>
        </p:nvSpPr>
        <p:spPr>
          <a:xfrm>
            <a:off x="841249" y="1660772"/>
            <a:ext cx="2168652" cy="201536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807" y="1891983"/>
            <a:ext cx="10689717" cy="915996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15266" r="31179" b="39277"/>
          <a:stretch/>
        </p:blipFill>
        <p:spPr>
          <a:xfrm>
            <a:off x="8861232" y="4381500"/>
            <a:ext cx="3391728" cy="2476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32" y="6242500"/>
            <a:ext cx="2721168" cy="4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7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49808" y="2057399"/>
            <a:ext cx="10689716" cy="3905251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49807" y="637322"/>
            <a:ext cx="10689717" cy="99377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endParaRPr lang="en-US" dirty="0"/>
          </a:p>
        </p:txBody>
      </p:sp>
      <p:sp>
        <p:nvSpPr>
          <p:cNvPr id="9" name="Rectangle 1"/>
          <p:cNvSpPr/>
          <p:nvPr userDrawn="1"/>
        </p:nvSpPr>
        <p:spPr>
          <a:xfrm>
            <a:off x="841249" y="1660772"/>
            <a:ext cx="2168652" cy="201536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15266" r="31179" b="39277"/>
          <a:stretch/>
        </p:blipFill>
        <p:spPr>
          <a:xfrm>
            <a:off x="8861232" y="4381500"/>
            <a:ext cx="3391728" cy="2476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32" y="6242500"/>
            <a:ext cx="2721168" cy="4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4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49807" y="637322"/>
            <a:ext cx="10689717" cy="99377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endParaRPr lang="en-US" dirty="0"/>
          </a:p>
        </p:txBody>
      </p:sp>
      <p:sp>
        <p:nvSpPr>
          <p:cNvPr id="9" name="Rectangle 1"/>
          <p:cNvSpPr/>
          <p:nvPr userDrawn="1"/>
        </p:nvSpPr>
        <p:spPr>
          <a:xfrm>
            <a:off x="841249" y="1660772"/>
            <a:ext cx="2168652" cy="201536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32" y="6242500"/>
            <a:ext cx="2721168" cy="404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15266" r="31179" b="39277"/>
          <a:stretch/>
        </p:blipFill>
        <p:spPr>
          <a:xfrm>
            <a:off x="8861232" y="4381500"/>
            <a:ext cx="3391728" cy="2476500"/>
          </a:xfrm>
          <a:prstGeom prst="rect">
            <a:avLst/>
          </a:prstGeom>
        </p:spPr>
      </p:pic>
      <p:sp>
        <p:nvSpPr>
          <p:cNvPr id="11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49806" y="2057400"/>
            <a:ext cx="10689717" cy="3905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50439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32" y="6242500"/>
            <a:ext cx="2721168" cy="4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8" y="247650"/>
            <a:ext cx="9689592" cy="3081338"/>
          </a:xfrm>
        </p:spPr>
        <p:txBody>
          <a:bodyPr anchor="b"/>
          <a:lstStyle>
            <a:lvl1pPr algn="l">
              <a:defRPr sz="6000" spc="0">
                <a:effectLst/>
                <a:latin typeface="Anton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808" y="4031566"/>
            <a:ext cx="968959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"/>
          <p:cNvSpPr/>
          <p:nvPr userDrawn="1"/>
        </p:nvSpPr>
        <p:spPr>
          <a:xfrm>
            <a:off x="841248" y="3512672"/>
            <a:ext cx="3215601" cy="298831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15266" r="31179" b="39277"/>
          <a:stretch/>
        </p:blipFill>
        <p:spPr>
          <a:xfrm>
            <a:off x="6492240" y="2651760"/>
            <a:ext cx="5760720" cy="4206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162" y="4816128"/>
            <a:ext cx="2994837" cy="17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6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49808" y="246888"/>
            <a:ext cx="10689717" cy="3081338"/>
          </a:xfrm>
        </p:spPr>
        <p:txBody>
          <a:bodyPr anchor="b"/>
          <a:lstStyle>
            <a:lvl1pPr algn="l">
              <a:defRPr sz="6000" spc="0">
                <a:effectLst/>
                <a:latin typeface="Anton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1"/>
          <p:cNvSpPr/>
          <p:nvPr userDrawn="1"/>
        </p:nvSpPr>
        <p:spPr>
          <a:xfrm>
            <a:off x="841248" y="3512672"/>
            <a:ext cx="3215601" cy="298831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15266" r="31179" b="39277"/>
          <a:stretch/>
        </p:blipFill>
        <p:spPr>
          <a:xfrm>
            <a:off x="6816090" y="2937510"/>
            <a:ext cx="5760720" cy="4206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162" y="4816128"/>
            <a:ext cx="2994837" cy="17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49808" y="2807979"/>
            <a:ext cx="10689716" cy="3154672"/>
          </a:xfrm>
        </p:spPr>
        <p:txBody>
          <a:bodyPr/>
          <a:lstStyle>
            <a:lvl1pPr>
              <a:defRPr b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/>
            </a:lvl2pPr>
            <a:lvl3pPr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49807" y="637322"/>
            <a:ext cx="10689717" cy="99377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endParaRPr lang="en-US" dirty="0"/>
          </a:p>
        </p:txBody>
      </p:sp>
      <p:sp>
        <p:nvSpPr>
          <p:cNvPr id="9" name="Rectangle 1"/>
          <p:cNvSpPr/>
          <p:nvPr userDrawn="1"/>
        </p:nvSpPr>
        <p:spPr>
          <a:xfrm>
            <a:off x="841249" y="1660772"/>
            <a:ext cx="2168652" cy="201536"/>
          </a:xfrm>
          <a:custGeom>
            <a:avLst/>
            <a:gdLst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4224856 w 4224856"/>
              <a:gd name="connsiteY2" fmla="*/ 212651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224856"/>
              <a:gd name="connsiteY0" fmla="*/ 0 h 212651"/>
              <a:gd name="connsiteX1" fmla="*/ 4224856 w 4224856"/>
              <a:gd name="connsiteY1" fmla="*/ 0 h 212651"/>
              <a:gd name="connsiteX2" fmla="*/ 3927144 w 4224856"/>
              <a:gd name="connsiteY2" fmla="*/ 202018 h 212651"/>
              <a:gd name="connsiteX3" fmla="*/ 0 w 4224856"/>
              <a:gd name="connsiteY3" fmla="*/ 212651 h 212651"/>
              <a:gd name="connsiteX4" fmla="*/ 0 w 4224856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927144 w 4476072"/>
              <a:gd name="connsiteY2" fmla="*/ 202018 h 212651"/>
              <a:gd name="connsiteX3" fmla="*/ 0 w 4476072"/>
              <a:gd name="connsiteY3" fmla="*/ 212651 h 212651"/>
              <a:gd name="connsiteX4" fmla="*/ 0 w 4476072"/>
              <a:gd name="connsiteY4" fmla="*/ 0 h 212651"/>
              <a:gd name="connsiteX0" fmla="*/ 0 w 4476072"/>
              <a:gd name="connsiteY0" fmla="*/ 0 h 212651"/>
              <a:gd name="connsiteX1" fmla="*/ 4476072 w 4476072"/>
              <a:gd name="connsiteY1" fmla="*/ 8561 h 212651"/>
              <a:gd name="connsiteX2" fmla="*/ 3876901 w 4476072"/>
              <a:gd name="connsiteY2" fmla="*/ 210580 h 212651"/>
              <a:gd name="connsiteX3" fmla="*/ 0 w 4476072"/>
              <a:gd name="connsiteY3" fmla="*/ 212651 h 212651"/>
              <a:gd name="connsiteX4" fmla="*/ 0 w 4476072"/>
              <a:gd name="connsiteY4" fmla="*/ 0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072" h="212651">
                <a:moveTo>
                  <a:pt x="0" y="0"/>
                </a:moveTo>
                <a:lnTo>
                  <a:pt x="4476072" y="8561"/>
                </a:lnTo>
                <a:lnTo>
                  <a:pt x="3876901" y="210580"/>
                </a:lnTo>
                <a:lnTo>
                  <a:pt x="0" y="212651"/>
                </a:lnTo>
                <a:lnTo>
                  <a:pt x="0" y="0"/>
                </a:lnTo>
                <a:close/>
              </a:path>
            </a:pathLst>
          </a:custGeom>
          <a:solidFill>
            <a:srgbClr val="00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807" y="1891983"/>
            <a:ext cx="10689717" cy="915996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15266" r="31179" b="39277"/>
          <a:stretch/>
        </p:blipFill>
        <p:spPr>
          <a:xfrm>
            <a:off x="8861232" y="4381500"/>
            <a:ext cx="3391728" cy="2476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32" y="6242500"/>
            <a:ext cx="2721168" cy="4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2000">
              <a:srgbClr val="003A7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4" y="6402043"/>
            <a:ext cx="3616211" cy="1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2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1" r:id="rId3"/>
    <p:sldLayoutId id="2147483692" r:id="rId4"/>
    <p:sldLayoutId id="2147483706" r:id="rId5"/>
    <p:sldLayoutId id="21474837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b="0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2400" b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800" b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2000">
              <a:srgbClr val="006DB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4" y="6402043"/>
            <a:ext cx="3616211" cy="1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1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2" r:id="rId4"/>
    <p:sldLayoutId id="2147483713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b="0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2400" b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800" b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4" y="6402043"/>
            <a:ext cx="3616211" cy="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6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9" r:id="rId4"/>
    <p:sldLayoutId id="2147483720" r:id="rId5"/>
    <p:sldLayoutId id="2147483759" r:id="rId6"/>
    <p:sldLayoutId id="21474837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003A70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b="0" kern="1200">
          <a:solidFill>
            <a:srgbClr val="003A70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2400" b="0" kern="1200">
          <a:solidFill>
            <a:srgbClr val="003A7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3A7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1800" b="0" kern="1200">
          <a:solidFill>
            <a:srgbClr val="003A7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A7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rettcollege.edu/purchasin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Pre-proposal Meeting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Consulting Services for </a:t>
            </a:r>
            <a:br>
              <a:rPr lang="en-US" sz="4000" dirty="0"/>
            </a:br>
            <a:r>
              <a:rPr lang="en-US" sz="4000" dirty="0"/>
              <a:t>10-Year Facilities Master Plan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8, 2021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Kathy Meagher, PE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Director of Campus Facilities &amp; Security</a:t>
            </a:r>
          </a:p>
        </p:txBody>
      </p:sp>
    </p:spTree>
    <p:extLst>
      <p:ext uri="{BB962C8B-B14F-4D97-AF65-F5344CB8AC3E}">
        <p14:creationId xmlns:p14="http://schemas.microsoft.com/office/powerpoint/2010/main" val="284634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of 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472CEC-CFB8-4F9B-99DF-1BEB0E2DF22C}"/>
              </a:ext>
            </a:extLst>
          </p:cNvPr>
          <p:cNvSpPr txBox="1">
            <a:spLocks/>
          </p:cNvSpPr>
          <p:nvPr/>
        </p:nvSpPr>
        <p:spPr>
          <a:xfrm>
            <a:off x="749806" y="1724878"/>
            <a:ext cx="10121393" cy="466576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b="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Methodology</a:t>
            </a:r>
          </a:p>
          <a:p>
            <a:pPr marL="621982" lvl="1">
              <a:lnSpc>
                <a:spcPct val="120000"/>
              </a:lnSpc>
            </a:pPr>
            <a:r>
              <a:rPr lang="en-US" dirty="0"/>
              <a:t>FMP Leadership Team</a:t>
            </a:r>
          </a:p>
          <a:p>
            <a:pPr marL="621982" lvl="1">
              <a:lnSpc>
                <a:spcPct val="120000"/>
              </a:lnSpc>
            </a:pPr>
            <a:r>
              <a:rPr lang="en-US" dirty="0"/>
              <a:t>College documents and data</a:t>
            </a:r>
          </a:p>
          <a:p>
            <a:pPr marL="621982" lvl="1">
              <a:lnSpc>
                <a:spcPct val="120000"/>
              </a:lnSpc>
            </a:pPr>
            <a:r>
              <a:rPr lang="en-US" dirty="0"/>
              <a:t>Employee interviews, workgroups</a:t>
            </a:r>
          </a:p>
        </p:txBody>
      </p:sp>
    </p:spTree>
    <p:extLst>
      <p:ext uri="{BB962C8B-B14F-4D97-AF65-F5344CB8AC3E}">
        <p14:creationId xmlns:p14="http://schemas.microsoft.com/office/powerpoint/2010/main" val="199335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49808" y="2057399"/>
            <a:ext cx="10689716" cy="432308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Per the RFP Proposals to Include: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Title Page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Conflict of Interest, Ethics, and Acknowledgement of Addendum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Bid / Proposal Affidavit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Price Proposal and Fee Schedule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Certifications - Licensure and Certification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Insurance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Project Approach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Firm Qualifications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Key Personnel Qualifications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References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800" dirty="0"/>
              <a:t>______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</a:t>
            </a:r>
          </a:p>
        </p:txBody>
      </p:sp>
    </p:spTree>
    <p:extLst>
      <p:ext uri="{BB962C8B-B14F-4D97-AF65-F5344CB8AC3E}">
        <p14:creationId xmlns:p14="http://schemas.microsoft.com/office/powerpoint/2010/main" val="20956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Written Proposals</a:t>
            </a:r>
          </a:p>
          <a:p>
            <a:pPr lvl="1"/>
            <a:r>
              <a:rPr lang="en-US" dirty="0"/>
              <a:t>Project Approach</a:t>
            </a:r>
          </a:p>
          <a:p>
            <a:pPr lvl="1"/>
            <a:r>
              <a:rPr lang="en-US" dirty="0"/>
              <a:t>Firm Experience</a:t>
            </a:r>
          </a:p>
          <a:p>
            <a:pPr lvl="1"/>
            <a:r>
              <a:rPr lang="en-US" dirty="0"/>
              <a:t>Key Personnel Experience</a:t>
            </a:r>
          </a:p>
          <a:p>
            <a:pPr lvl="1"/>
            <a:r>
              <a:rPr lang="en-US" dirty="0"/>
              <a:t>References</a:t>
            </a:r>
          </a:p>
          <a:p>
            <a:pPr lvl="1"/>
            <a:r>
              <a:rPr lang="en-US" dirty="0"/>
              <a:t>Cost</a:t>
            </a:r>
          </a:p>
          <a:p>
            <a:r>
              <a:rPr lang="en-US" dirty="0"/>
              <a:t>Interviews</a:t>
            </a:r>
          </a:p>
          <a:p>
            <a:endParaRPr lang="en-US" dirty="0"/>
          </a:p>
          <a:p>
            <a:r>
              <a:rPr lang="en-US" dirty="0"/>
              <a:t>Award to most responsive and reliable firm for successful completion of our FMP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Consultant Selection Process</a:t>
            </a:r>
          </a:p>
        </p:txBody>
      </p:sp>
    </p:spTree>
    <p:extLst>
      <p:ext uri="{BB962C8B-B14F-4D97-AF65-F5344CB8AC3E}">
        <p14:creationId xmlns:p14="http://schemas.microsoft.com/office/powerpoint/2010/main" val="300710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Pre-Proposal Meeting &amp; Site Tour	 	April 8</a:t>
            </a:r>
          </a:p>
          <a:p>
            <a:r>
              <a:rPr lang="en-US" dirty="0"/>
              <a:t>Questions Due 				April 13</a:t>
            </a:r>
          </a:p>
          <a:p>
            <a:r>
              <a:rPr lang="en-US" dirty="0"/>
              <a:t>Answers / Addendum Issued 		April 15</a:t>
            </a:r>
          </a:p>
          <a:p>
            <a:r>
              <a:rPr lang="en-US" dirty="0"/>
              <a:t>Proposals Due 					April 21</a:t>
            </a:r>
          </a:p>
          <a:p>
            <a:r>
              <a:rPr lang="en-US" dirty="0"/>
              <a:t>Interview Invitations 				April 30</a:t>
            </a:r>
          </a:p>
          <a:p>
            <a:r>
              <a:rPr lang="en-US" dirty="0"/>
              <a:t>Interviews 					May 12-14</a:t>
            </a:r>
          </a:p>
          <a:p>
            <a:r>
              <a:rPr lang="en-US" dirty="0"/>
              <a:t>Consultant Selection 				May 21</a:t>
            </a:r>
          </a:p>
          <a:p>
            <a:r>
              <a:rPr lang="en-US" dirty="0"/>
              <a:t>Board of Trustees Contract Approval 	June 15</a:t>
            </a:r>
          </a:p>
          <a:p>
            <a:r>
              <a:rPr lang="en-US" dirty="0"/>
              <a:t>Commence Work 				July 1</a:t>
            </a:r>
          </a:p>
          <a:p>
            <a:r>
              <a:rPr lang="en-US" dirty="0"/>
              <a:t>Submitted to State 				February 1, 2022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339706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https://www.garrettcollege.edu/purchasing</a:t>
            </a:r>
            <a:endParaRPr lang="en-US" dirty="0"/>
          </a:p>
          <a:p>
            <a:r>
              <a:rPr lang="en-US" dirty="0"/>
              <a:t>Chris.Jones@garrettcollege.edu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2205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400 Student Center FY24</a:t>
            </a:r>
          </a:p>
          <a:p>
            <a:r>
              <a:rPr lang="en-US" dirty="0"/>
              <a:t>Building 600 Shaw Learning Center</a:t>
            </a:r>
          </a:p>
          <a:p>
            <a:r>
              <a:rPr lang="en-US" dirty="0"/>
              <a:t>Building 700 Administration and Student Services</a:t>
            </a:r>
          </a:p>
          <a:p>
            <a:r>
              <a:rPr lang="en-US" dirty="0"/>
              <a:t>Turf Fields</a:t>
            </a:r>
          </a:p>
          <a:p>
            <a:r>
              <a:rPr lang="en-US" dirty="0"/>
              <a:t>Deferred Maintenance Plan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Highlights from Current FMP</a:t>
            </a:r>
          </a:p>
        </p:txBody>
      </p:sp>
    </p:spTree>
    <p:extLst>
      <p:ext uri="{BB962C8B-B14F-4D97-AF65-F5344CB8AC3E}">
        <p14:creationId xmlns:p14="http://schemas.microsoft.com/office/powerpoint/2010/main" val="368692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Campus Tour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2C08C-0BD6-4955-80C5-C20EA2287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5" r="1413"/>
          <a:stretch/>
        </p:blipFill>
        <p:spPr>
          <a:xfrm>
            <a:off x="1445867" y="1879600"/>
            <a:ext cx="9297596" cy="42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97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BCAFA1-8F59-43A9-AAD4-0C2F7DF5D43F}"/>
              </a:ext>
            </a:extLst>
          </p:cNvPr>
          <p:cNvSpPr txBox="1">
            <a:spLocks/>
          </p:cNvSpPr>
          <p:nvPr/>
        </p:nvSpPr>
        <p:spPr>
          <a:xfrm>
            <a:off x="749808" y="4183162"/>
            <a:ext cx="10689717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0">
                <a:solidFill>
                  <a:schemeClr val="bg1"/>
                </a:solidFill>
                <a:effectLst/>
                <a:latin typeface="Anton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082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Garrett College Background</a:t>
            </a:r>
          </a:p>
          <a:p>
            <a:r>
              <a:rPr lang="en-US" dirty="0"/>
              <a:t>Scope of Work</a:t>
            </a:r>
          </a:p>
          <a:p>
            <a:r>
              <a:rPr lang="en-US" dirty="0"/>
              <a:t>Proposals</a:t>
            </a:r>
          </a:p>
          <a:p>
            <a:r>
              <a:rPr lang="en-US" dirty="0"/>
              <a:t>Consultant Selection Process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Questions</a:t>
            </a:r>
          </a:p>
          <a:p>
            <a:r>
              <a:rPr lang="en-US" dirty="0"/>
              <a:t>Highlights from Current FMP</a:t>
            </a:r>
          </a:p>
          <a:p>
            <a:r>
              <a:rPr lang="en-US" dirty="0"/>
              <a:t>Campus Tour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7973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Established 1970, two-year community college</a:t>
            </a:r>
          </a:p>
          <a:p>
            <a:r>
              <a:rPr lang="en-US" dirty="0"/>
              <a:t>Rural county of 30,000 residents</a:t>
            </a:r>
          </a:p>
          <a:p>
            <a:r>
              <a:rPr lang="en-US" dirty="0"/>
              <a:t>Economically disadvantaged</a:t>
            </a:r>
          </a:p>
          <a:p>
            <a:r>
              <a:rPr lang="en-US" dirty="0"/>
              <a:t>Enrollment growth 2006 to 2011, decline since</a:t>
            </a:r>
          </a:p>
          <a:p>
            <a:pPr lvl="1"/>
            <a:r>
              <a:rPr lang="en-US" dirty="0"/>
              <a:t>Unduplicated headcount of 796 in FY18</a:t>
            </a:r>
          </a:p>
          <a:p>
            <a:r>
              <a:rPr lang="en-US" dirty="0"/>
              <a:t>Revenue from tuition, state and county</a:t>
            </a:r>
          </a:p>
          <a:p>
            <a:r>
              <a:rPr lang="en-US" dirty="0"/>
              <a:t>Transition in Institutional Leadership</a:t>
            </a:r>
          </a:p>
          <a:p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Garrett College Background</a:t>
            </a:r>
          </a:p>
        </p:txBody>
      </p:sp>
    </p:spTree>
    <p:extLst>
      <p:ext uri="{BB962C8B-B14F-4D97-AF65-F5344CB8AC3E}">
        <p14:creationId xmlns:p14="http://schemas.microsoft.com/office/powerpoint/2010/main" val="174889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64 Acres</a:t>
            </a:r>
          </a:p>
          <a:p>
            <a:r>
              <a:rPr lang="en-US" dirty="0"/>
              <a:t>320,000 GSF of Building Inventory</a:t>
            </a:r>
          </a:p>
          <a:p>
            <a:r>
              <a:rPr lang="en-US" dirty="0"/>
              <a:t>18 buildings on main campus </a:t>
            </a:r>
          </a:p>
          <a:p>
            <a:r>
              <a:rPr lang="en-US" dirty="0"/>
              <a:t>3 Outreach Centers</a:t>
            </a:r>
          </a:p>
          <a:p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Garrett College Background</a:t>
            </a:r>
          </a:p>
        </p:txBody>
      </p:sp>
    </p:spTree>
    <p:extLst>
      <p:ext uri="{BB962C8B-B14F-4D97-AF65-F5344CB8AC3E}">
        <p14:creationId xmlns:p14="http://schemas.microsoft.com/office/powerpoint/2010/main" val="220529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D23CD4-E422-41A9-86F6-0FA22994A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46" t="3723" r="50694" b="5308"/>
          <a:stretch/>
        </p:blipFill>
        <p:spPr>
          <a:xfrm rot="731952">
            <a:off x="9409966" y="3599409"/>
            <a:ext cx="2203789" cy="24157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RFP</a:t>
            </a:r>
          </a:p>
          <a:p>
            <a:r>
              <a:rPr lang="en-US" dirty="0"/>
              <a:t>COMAR</a:t>
            </a:r>
          </a:p>
          <a:p>
            <a:pPr lvl="1"/>
            <a:r>
              <a:rPr lang="en-US" dirty="0"/>
              <a:t>Title 13B, Chapter 4, Regulation 02: Facilities Master Plan</a:t>
            </a:r>
          </a:p>
          <a:p>
            <a:r>
              <a:rPr lang="en-US" dirty="0"/>
              <a:t>Maryland Higher Education Commission </a:t>
            </a:r>
          </a:p>
          <a:p>
            <a:pPr lvl="1"/>
            <a:r>
              <a:rPr lang="en-US" dirty="0"/>
              <a:t>Facilities Planners Manual:  Facilities Master Plans</a:t>
            </a:r>
          </a:p>
          <a:p>
            <a:r>
              <a:rPr lang="en-US" dirty="0"/>
              <a:t>Garrett College Areas to Address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of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62FDB-AB04-4186-944C-C25BED418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880" y="3249807"/>
            <a:ext cx="2524124" cy="27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8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of 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472CEC-CFB8-4F9B-99DF-1BEB0E2DF22C}"/>
              </a:ext>
            </a:extLst>
          </p:cNvPr>
          <p:cNvSpPr txBox="1">
            <a:spLocks/>
          </p:cNvSpPr>
          <p:nvPr/>
        </p:nvSpPr>
        <p:spPr>
          <a:xfrm>
            <a:off x="749807" y="1575634"/>
            <a:ext cx="96012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b="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Goals from COMAR</a:t>
            </a:r>
          </a:p>
          <a:p>
            <a:pPr marL="621982" lvl="1"/>
            <a:r>
              <a:rPr lang="en-US" dirty="0"/>
              <a:t>“…capital construction results from the need to accommodate people, modernize or replace facilities, or provide space for services or programs.”</a:t>
            </a:r>
          </a:p>
          <a:p>
            <a:pPr marL="621982" lvl="1"/>
            <a:r>
              <a:rPr lang="en-US" dirty="0"/>
              <a:t>The Facilities Master Plan “should </a:t>
            </a:r>
          </a:p>
          <a:p>
            <a:pPr marL="896302" lvl="2">
              <a:buFont typeface="Wingdings" panose="05000000000000000000" pitchFamily="2" charset="2"/>
              <a:buChar char="§"/>
            </a:pPr>
            <a:r>
              <a:rPr lang="en-US" dirty="0"/>
              <a:t>evaluate current conditions and projected needs,</a:t>
            </a:r>
          </a:p>
          <a:p>
            <a:pPr marL="896302" lvl="2">
              <a:buFont typeface="Wingdings" panose="05000000000000000000" pitchFamily="2" charset="2"/>
              <a:buChar char="§"/>
            </a:pPr>
            <a:r>
              <a:rPr lang="en-US" dirty="0"/>
              <a:t>develop proposals for addressing any deficiencies noted, and</a:t>
            </a:r>
          </a:p>
          <a:p>
            <a:pPr marL="896302" lvl="2">
              <a:buFont typeface="Wingdings" panose="05000000000000000000" pitchFamily="2" charset="2"/>
              <a:buChar char="§"/>
            </a:pPr>
            <a:r>
              <a:rPr lang="en-US" dirty="0"/>
              <a:t>present a recommendation which will enable the community college to meet its strategic goals over the plan period.” </a:t>
            </a:r>
          </a:p>
        </p:txBody>
      </p:sp>
    </p:spTree>
    <p:extLst>
      <p:ext uri="{BB962C8B-B14F-4D97-AF65-F5344CB8AC3E}">
        <p14:creationId xmlns:p14="http://schemas.microsoft.com/office/powerpoint/2010/main" val="340561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of 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472CEC-CFB8-4F9B-99DF-1BEB0E2DF22C}"/>
              </a:ext>
            </a:extLst>
          </p:cNvPr>
          <p:cNvSpPr txBox="1">
            <a:spLocks/>
          </p:cNvSpPr>
          <p:nvPr/>
        </p:nvSpPr>
        <p:spPr>
          <a:xfrm>
            <a:off x="749807" y="1575634"/>
            <a:ext cx="96012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b="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COMAR &amp; MHEC Details</a:t>
            </a:r>
          </a:p>
          <a:p>
            <a:pPr lvl="1"/>
            <a:r>
              <a:rPr lang="en-US" dirty="0"/>
              <a:t>Enrollment, student, program, and employee data</a:t>
            </a:r>
          </a:p>
          <a:p>
            <a:pPr lvl="1"/>
            <a:r>
              <a:rPr lang="en-US" dirty="0"/>
              <a:t>Institutional goals and evaluations</a:t>
            </a:r>
          </a:p>
          <a:p>
            <a:pPr lvl="1"/>
            <a:r>
              <a:rPr lang="en-US" dirty="0"/>
              <a:t>Facility assessments</a:t>
            </a:r>
          </a:p>
          <a:p>
            <a:pPr lvl="1"/>
            <a:r>
              <a:rPr lang="en-US" dirty="0"/>
              <a:t>Recommendations for capital programming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02864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of 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472CEC-CFB8-4F9B-99DF-1BEB0E2DF22C}"/>
              </a:ext>
            </a:extLst>
          </p:cNvPr>
          <p:cNvSpPr txBox="1">
            <a:spLocks/>
          </p:cNvSpPr>
          <p:nvPr/>
        </p:nvSpPr>
        <p:spPr>
          <a:xfrm>
            <a:off x="749807" y="1724878"/>
            <a:ext cx="9601200" cy="430000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b="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336232"/>
            <a:r>
              <a:rPr lang="en-US" dirty="0"/>
              <a:t>10-Year Facilities Master Plan Defined Layout</a:t>
            </a:r>
          </a:p>
          <a:p>
            <a:pPr marL="621982" lvl="1"/>
            <a:r>
              <a:rPr lang="en-US" dirty="0"/>
              <a:t>Executive Summary</a:t>
            </a:r>
          </a:p>
          <a:p>
            <a:pPr marL="621982" lvl="1"/>
            <a:r>
              <a:rPr lang="en-US" dirty="0"/>
              <a:t>Overview of the Institution</a:t>
            </a:r>
          </a:p>
          <a:p>
            <a:pPr marL="621982" lvl="1"/>
            <a:r>
              <a:rPr lang="en-US" dirty="0"/>
              <a:t>Institutional Background Data</a:t>
            </a:r>
          </a:p>
          <a:p>
            <a:pPr marL="621982" lvl="1"/>
            <a:r>
              <a:rPr lang="en-US" dirty="0"/>
              <a:t>Institutional Evaluation</a:t>
            </a:r>
          </a:p>
          <a:p>
            <a:pPr marL="621982" lvl="1"/>
            <a:r>
              <a:rPr lang="en-US" dirty="0"/>
              <a:t>Facilities Master Plan Proposals</a:t>
            </a:r>
          </a:p>
          <a:p>
            <a:pPr marL="621982" lvl="1"/>
            <a:r>
              <a:rPr lang="en-US" dirty="0"/>
              <a:t>Recommendations</a:t>
            </a:r>
          </a:p>
          <a:p>
            <a:pPr marL="621982" lvl="1"/>
            <a:r>
              <a:rPr lang="en-US" dirty="0"/>
              <a:t>Garrett College Areas to Address</a:t>
            </a:r>
          </a:p>
        </p:txBody>
      </p:sp>
    </p:spTree>
    <p:extLst>
      <p:ext uri="{BB962C8B-B14F-4D97-AF65-F5344CB8AC3E}">
        <p14:creationId xmlns:p14="http://schemas.microsoft.com/office/powerpoint/2010/main" val="365299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of 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472CEC-CFB8-4F9B-99DF-1BEB0E2DF22C}"/>
              </a:ext>
            </a:extLst>
          </p:cNvPr>
          <p:cNvSpPr txBox="1">
            <a:spLocks/>
          </p:cNvSpPr>
          <p:nvPr/>
        </p:nvSpPr>
        <p:spPr>
          <a:xfrm>
            <a:off x="749806" y="1724878"/>
            <a:ext cx="10121393" cy="46657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b="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Garrett College Areas to Address </a:t>
            </a:r>
          </a:p>
          <a:p>
            <a:pPr marL="621982" lvl="1">
              <a:lnSpc>
                <a:spcPct val="120000"/>
              </a:lnSpc>
            </a:pPr>
            <a:r>
              <a:rPr lang="en-US" dirty="0"/>
              <a:t>Review and recommend technology &amp; its role in instruction and administration</a:t>
            </a:r>
          </a:p>
          <a:p>
            <a:pPr marL="621982" lvl="1">
              <a:lnSpc>
                <a:spcPct val="120000"/>
              </a:lnSpc>
            </a:pPr>
            <a:r>
              <a:rPr lang="en-US" dirty="0"/>
              <a:t>Address main entry for the college</a:t>
            </a:r>
          </a:p>
          <a:p>
            <a:pPr marL="621982" lvl="1">
              <a:lnSpc>
                <a:spcPct val="120000"/>
              </a:lnSpc>
            </a:pPr>
            <a:r>
              <a:rPr lang="en-US" dirty="0"/>
              <a:t>Architectural themes / guidelines</a:t>
            </a:r>
          </a:p>
          <a:p>
            <a:pPr marL="621982" lvl="1">
              <a:lnSpc>
                <a:spcPct val="120000"/>
              </a:lnSpc>
            </a:pPr>
            <a:r>
              <a:rPr lang="en-US" dirty="0"/>
              <a:t>Athletic facilities and fields</a:t>
            </a:r>
          </a:p>
          <a:p>
            <a:pPr marL="621982" lvl="1">
              <a:lnSpc>
                <a:spcPct val="120000"/>
              </a:lnSpc>
            </a:pPr>
            <a:r>
              <a:rPr lang="en-US" dirty="0"/>
              <a:t>Safety &amp; security</a:t>
            </a:r>
          </a:p>
          <a:p>
            <a:pPr marL="621982" lvl="1">
              <a:lnSpc>
                <a:spcPct val="120000"/>
              </a:lnSpc>
            </a:pPr>
            <a:r>
              <a:rPr lang="en-US" dirty="0"/>
              <a:t>Gender neutral restrooms</a:t>
            </a:r>
          </a:p>
          <a:p>
            <a:pPr marL="621982" lvl="1">
              <a:lnSpc>
                <a:spcPct val="120000"/>
              </a:lnSpc>
            </a:pPr>
            <a:r>
              <a:rPr lang="en-US" dirty="0"/>
              <a:t>Wayfinding and signage</a:t>
            </a:r>
          </a:p>
          <a:p>
            <a:pPr marL="621982" lvl="1">
              <a:lnSpc>
                <a:spcPct val="120000"/>
              </a:lnSpc>
            </a:pPr>
            <a:r>
              <a:rPr lang="en-US" dirty="0"/>
              <a:t>Consolidation of Student Services</a:t>
            </a:r>
          </a:p>
          <a:p>
            <a:pPr marL="621982" lvl="1">
              <a:lnSpc>
                <a:spcPct val="120000"/>
              </a:lnSpc>
            </a:pPr>
            <a:r>
              <a:rPr lang="en-US" dirty="0"/>
              <a:t>Use of Facilities Renewal Grant Funding</a:t>
            </a:r>
          </a:p>
          <a:p>
            <a:pPr marL="279082" lvl="1" indent="0">
              <a:buNone/>
            </a:pPr>
            <a:r>
              <a:rPr lang="en-US" dirty="0"/>
              <a:t>______</a:t>
            </a:r>
          </a:p>
        </p:txBody>
      </p:sp>
    </p:spTree>
    <p:extLst>
      <p:ext uri="{BB962C8B-B14F-4D97-AF65-F5344CB8AC3E}">
        <p14:creationId xmlns:p14="http://schemas.microsoft.com/office/powerpoint/2010/main" val="138486820"/>
      </p:ext>
    </p:extLst>
  </p:cSld>
  <p:clrMapOvr>
    <a:masterClrMapping/>
  </p:clrMapOvr>
</p:sld>
</file>

<file path=ppt/theme/theme1.xml><?xml version="1.0" encoding="utf-8"?>
<a:theme xmlns:a="http://schemas.openxmlformats.org/drawingml/2006/main" name="GCTheme1">
  <a:themeElements>
    <a:clrScheme name="GCTheme">
      <a:dk1>
        <a:srgbClr val="003A70"/>
      </a:dk1>
      <a:lt1>
        <a:sysClr val="window" lastClr="FFFFFF"/>
      </a:lt1>
      <a:dk2>
        <a:srgbClr val="006DB6"/>
      </a:dk2>
      <a:lt2>
        <a:srgbClr val="F2F2F2"/>
      </a:lt2>
      <a:accent1>
        <a:srgbClr val="161732"/>
      </a:accent1>
      <a:accent2>
        <a:srgbClr val="003A70"/>
      </a:accent2>
      <a:accent3>
        <a:srgbClr val="00A5B5"/>
      </a:accent3>
      <a:accent4>
        <a:srgbClr val="00CFB5"/>
      </a:accent4>
      <a:accent5>
        <a:srgbClr val="BED85F"/>
      </a:accent5>
      <a:accent6>
        <a:srgbClr val="954F72"/>
      </a:accent6>
      <a:hlink>
        <a:srgbClr val="00CFB5"/>
      </a:hlink>
      <a:folHlink>
        <a:srgbClr val="954F72"/>
      </a:folHlink>
    </a:clrScheme>
    <a:fontScheme name="Custom 1">
      <a:majorFont>
        <a:latin typeface="Anton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Theme1" id="{8AAEE6AC-6107-4F5B-A547-A3E3828AB0B4}" vid="{CB7DAC79-D98F-41B7-8C28-CCA3347A7D09}"/>
    </a:ext>
  </a:extLst>
</a:theme>
</file>

<file path=ppt/theme/theme2.xml><?xml version="1.0" encoding="utf-8"?>
<a:theme xmlns:a="http://schemas.openxmlformats.org/drawingml/2006/main" name="1_GCTheme1">
  <a:themeElements>
    <a:clrScheme name="GCTheme">
      <a:dk1>
        <a:srgbClr val="003A70"/>
      </a:dk1>
      <a:lt1>
        <a:sysClr val="window" lastClr="FFFFFF"/>
      </a:lt1>
      <a:dk2>
        <a:srgbClr val="006DB6"/>
      </a:dk2>
      <a:lt2>
        <a:srgbClr val="F2F2F2"/>
      </a:lt2>
      <a:accent1>
        <a:srgbClr val="161732"/>
      </a:accent1>
      <a:accent2>
        <a:srgbClr val="003A70"/>
      </a:accent2>
      <a:accent3>
        <a:srgbClr val="00A5B5"/>
      </a:accent3>
      <a:accent4>
        <a:srgbClr val="00CFB5"/>
      </a:accent4>
      <a:accent5>
        <a:srgbClr val="BED85F"/>
      </a:accent5>
      <a:accent6>
        <a:srgbClr val="954F72"/>
      </a:accent6>
      <a:hlink>
        <a:srgbClr val="00CFB5"/>
      </a:hlink>
      <a:folHlink>
        <a:srgbClr val="954F72"/>
      </a:folHlink>
    </a:clrScheme>
    <a:fontScheme name="Custom 1">
      <a:majorFont>
        <a:latin typeface="Anton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Theme1" id="{8AAEE6AC-6107-4F5B-A547-A3E3828AB0B4}" vid="{CB7DAC79-D98F-41B7-8C28-CCA3347A7D09}"/>
    </a:ext>
  </a:extLst>
</a:theme>
</file>

<file path=ppt/theme/theme3.xml><?xml version="1.0" encoding="utf-8"?>
<a:theme xmlns:a="http://schemas.openxmlformats.org/drawingml/2006/main" name="2_GCTheme1">
  <a:themeElements>
    <a:clrScheme name="GCTheme">
      <a:dk1>
        <a:srgbClr val="003A70"/>
      </a:dk1>
      <a:lt1>
        <a:sysClr val="window" lastClr="FFFFFF"/>
      </a:lt1>
      <a:dk2>
        <a:srgbClr val="006DB6"/>
      </a:dk2>
      <a:lt2>
        <a:srgbClr val="F2F2F2"/>
      </a:lt2>
      <a:accent1>
        <a:srgbClr val="161732"/>
      </a:accent1>
      <a:accent2>
        <a:srgbClr val="003A70"/>
      </a:accent2>
      <a:accent3>
        <a:srgbClr val="00A5B5"/>
      </a:accent3>
      <a:accent4>
        <a:srgbClr val="00CFB5"/>
      </a:accent4>
      <a:accent5>
        <a:srgbClr val="BED85F"/>
      </a:accent5>
      <a:accent6>
        <a:srgbClr val="954F72"/>
      </a:accent6>
      <a:hlink>
        <a:srgbClr val="00CFB5"/>
      </a:hlink>
      <a:folHlink>
        <a:srgbClr val="954F72"/>
      </a:folHlink>
    </a:clrScheme>
    <a:fontScheme name="Custom 1">
      <a:majorFont>
        <a:latin typeface="Anton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Theme1" id="{8AAEE6AC-6107-4F5B-A547-A3E3828AB0B4}" vid="{CB7DAC79-D98F-41B7-8C28-CCA3347A7D0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GCTheme1</Template>
  <TotalTime>1458</TotalTime>
  <Words>567</Words>
  <Application>Microsoft Office PowerPoint</Application>
  <PresentationFormat>Widescreen</PresentationFormat>
  <Paragraphs>149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Wingdings</vt:lpstr>
      <vt:lpstr>Open Sans</vt:lpstr>
      <vt:lpstr>Open Sans ExtraBold</vt:lpstr>
      <vt:lpstr>Calibri</vt:lpstr>
      <vt:lpstr>Anton</vt:lpstr>
      <vt:lpstr>Arial</vt:lpstr>
      <vt:lpstr>Open Sans Light</vt:lpstr>
      <vt:lpstr>Open Sans SemiBold</vt:lpstr>
      <vt:lpstr>GCTheme1</vt:lpstr>
      <vt:lpstr>1_GCTheme1</vt:lpstr>
      <vt:lpstr>2_GCTheme1</vt:lpstr>
      <vt:lpstr> Pre-proposal Meeting  Consulting Services for  10-Year Facilities Master Plan</vt:lpstr>
      <vt:lpstr>Agenda</vt:lpstr>
      <vt:lpstr>Garrett College Background</vt:lpstr>
      <vt:lpstr>Garrett College Background</vt:lpstr>
      <vt:lpstr>Scope of Work</vt:lpstr>
      <vt:lpstr>Scope of Work</vt:lpstr>
      <vt:lpstr>Scope of Work</vt:lpstr>
      <vt:lpstr>Scope of Work</vt:lpstr>
      <vt:lpstr>Scope of Work</vt:lpstr>
      <vt:lpstr>Scope of Work</vt:lpstr>
      <vt:lpstr>Proposals</vt:lpstr>
      <vt:lpstr>Consultant Selection Process</vt:lpstr>
      <vt:lpstr>Schedule</vt:lpstr>
      <vt:lpstr>Questions</vt:lpstr>
      <vt:lpstr>Highlights from Current FMP</vt:lpstr>
      <vt:lpstr>Campus Tour</vt:lpstr>
      <vt:lpstr>PowerPoint Presentation</vt:lpstr>
    </vt:vector>
  </TitlesOfParts>
  <Company>Garrett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Meagher, Kathy</cp:lastModifiedBy>
  <cp:revision>98</cp:revision>
  <cp:lastPrinted>2018-04-19T18:54:53Z</cp:lastPrinted>
  <dcterms:created xsi:type="dcterms:W3CDTF">2018-04-09T19:05:33Z</dcterms:created>
  <dcterms:modified xsi:type="dcterms:W3CDTF">2021-04-08T18:40:38Z</dcterms:modified>
</cp:coreProperties>
</file>